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7" r:id="rId2"/>
    <p:sldId id="276" r:id="rId3"/>
    <p:sldId id="259" r:id="rId4"/>
    <p:sldId id="266" r:id="rId5"/>
    <p:sldId id="260" r:id="rId6"/>
    <p:sldId id="267" r:id="rId7"/>
    <p:sldId id="263" r:id="rId8"/>
    <p:sldId id="278" r:id="rId9"/>
    <p:sldId id="264" r:id="rId10"/>
    <p:sldId id="280" r:id="rId11"/>
    <p:sldId id="268" r:id="rId12"/>
  </p:sldIdLst>
  <p:sldSz cx="9144000" cy="6858000" type="screen4x3"/>
  <p:notesSz cx="7077075" cy="9028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99"/>
    <a:srgbClr val="6600FF"/>
    <a:srgbClr val="66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169" autoAdjust="0"/>
  </p:normalViewPr>
  <p:slideViewPr>
    <p:cSldViewPr>
      <p:cViewPr varScale="1">
        <p:scale>
          <a:sx n="70" d="100"/>
          <a:sy n="70" d="100"/>
        </p:scale>
        <p:origin x="181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D7DACF0-EE09-40EB-B546-0CD2D204027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08F7928-36A1-4DCF-A8B3-8F3E33B1058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438" y="0"/>
            <a:ext cx="30670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081D3634-2027-4F77-B049-0839265CCCE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75675"/>
            <a:ext cx="30670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BFB7923A-E783-4EFE-B479-AC13F8FB1C4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438" y="8575675"/>
            <a:ext cx="30670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EEBBA8C8-DA4E-4562-92FB-03F788367BB5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E5EFC564-14A8-434A-B360-DFEAC0B7F6E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CFF0CF1D-4808-4A5F-B724-0A98A00B112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FF5AE283-75B3-4616-9825-DB2C06ABE01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2700" y="677863"/>
            <a:ext cx="4511675" cy="3384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992E8BD0-3CE8-4C27-9CAB-8942D1FB247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287838"/>
            <a:ext cx="5661025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F784F49E-18B4-4D95-B70B-49F2B2CDC73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75675"/>
            <a:ext cx="30670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B2FDD618-F2A5-4E91-9734-1F67CDCFAF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575675"/>
            <a:ext cx="30670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B085609A-92B8-4434-AF1C-84B9DD6211AD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>
            <a:extLst>
              <a:ext uri="{FF2B5EF4-FFF2-40B4-BE49-F238E27FC236}">
                <a16:creationId xmlns:a16="http://schemas.microsoft.com/office/drawing/2014/main" id="{49CCA3D7-4FF5-47D9-9787-A30619CCC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CCCE9C1-CAF4-4A5F-836D-D2462FF7DC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C8DE3D4-B029-492E-BF65-DF94192E72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81CED1A-F015-4D12-9A2C-F1DFE1B040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51A4C66-DAA1-4BA7-BBF1-3D79CE2FD1FB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359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1777934-44C0-4904-B49E-398484CAA1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82B652F-8033-4872-B60C-DAC58A8C3C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7E3E662-7210-4276-9036-8DE9BACF89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85E2FD-58E7-49C2-A823-720851CDFF8E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3704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A9A5386-1785-4DC0-9189-B96CF1360D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E4E3740-1967-4C34-AAD3-5CFCE28B7B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35EC33C-84DB-44EC-A570-6875128C06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CC9B2-95B6-453A-84D4-7B0EA0CDC389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8750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Tabela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EE092D-BF97-4449-AF4E-ABCCF920B5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8A2F567-D55B-4CB0-B357-6041DCF96C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85C7FDF6-1177-4E43-A329-EDA280CC05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C59FAA-466E-4FB9-AA23-5AACDFDBDA73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389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047FC94-A7A2-4967-BC34-99ADDBE7ED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2A2F401-DBF9-4426-97CA-77BE92C384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03AFC58-8DC2-4EE7-B128-09F7B13DA4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741515-CB77-4D8E-A7BE-4008C1560F9E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8734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B34A556-B717-4FB3-98ED-309E3E74F0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FF12661-8FC9-4E81-AA12-5946116BA8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3A3C3638-2FA1-41B9-8E89-22F3174B44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C4FC6E-5622-46D8-A8CE-E8322C2A5970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369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02D248A-1052-4B7D-B2EF-4F80101C2B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F6E8DBC-DA8D-46F1-B7F5-425AF84A39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DF1190B2-D4FA-4DA9-98E8-4742004744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110BC1-D1A7-4966-9ABF-13DD915FB877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782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32EB16-CECB-45DD-A923-C9ED4D4566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B96B2B-5E01-4F6F-B1CA-C863AEB49E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510F45-C590-4887-ADC5-42E2A3FBB1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A1F0A-58E1-463B-BD34-4FC72232D8CA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04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CD822CFD-2A20-4145-8019-C18AF7A845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2B4CE389-9E10-4006-BBEA-ABBE01F8C5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9DC4F5A-1459-4C6D-9B29-ED985F0E60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B68879-C131-45B9-ADDA-2117257C3BBD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09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0E1725A1-893D-4021-A8F8-C2471DE8DD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69533CC8-A643-4F7D-A4C8-4F624CD704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43424DD1-82F7-4C56-8A85-91C6ED39B8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07FF7-1AE9-42F7-9743-268D34ABAC3D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4494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37DFD6F-959B-463E-996B-13E13E3C17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F3B2A58-0032-4D32-88F8-ED0BFA56A2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D51E48B8-492A-4019-A3AB-6B5C220AC1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F847D3-9E42-401B-8C78-77EF4975922E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011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5746864-2EA1-4809-A68D-1FFE6B0067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A0D92B1-433F-4BC6-A0BA-4A03DB1CF5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0C530290-4C24-40D9-9330-F74A5ACC81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FA556-667C-4459-A212-478A9F8736D5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3324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1DB4B8C-2FD5-4D01-8CF5-DC582A6A00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EE00F01-2E8D-462B-8E40-9EF0BD0D40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BBC5E1F1-F67A-40E9-A057-2AE9C94A1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029" name="Line 5">
            <a:extLst>
              <a:ext uri="{FF2B5EF4-FFF2-40B4-BE49-F238E27FC236}">
                <a16:creationId xmlns:a16="http://schemas.microsoft.com/office/drawing/2014/main" id="{FDB6F887-1908-4B8A-A4C2-CF41EB7446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F1E9EEB-1C7D-4022-8E10-85B862A967C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C71D177-67BF-4E09-B226-D68F68B2845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764D884D-D162-42A8-A044-B9D93D29EF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64C7D3-12C5-498F-9CF2-2B402C7B8CCE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arcador de Posição do Número do Diapositivo 5">
            <a:extLst>
              <a:ext uri="{FF2B5EF4-FFF2-40B4-BE49-F238E27FC236}">
                <a16:creationId xmlns:a16="http://schemas.microsoft.com/office/drawing/2014/main" id="{7C72F574-CBDE-4F88-BE0D-E0D89C7F7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2CE2214-6ECB-46C0-863D-800BF1F0F86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8452F6BA-BBC6-4D6D-B834-4DDD39B6E1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675" y="981075"/>
            <a:ext cx="8001000" cy="539750"/>
          </a:xfrm>
        </p:spPr>
        <p:txBody>
          <a:bodyPr/>
          <a:lstStyle/>
          <a:p>
            <a:pPr algn="ctr" eaLnBrk="1" hangingPunct="1"/>
            <a:br>
              <a:rPr lang="pt-PT" altLang="en-US" sz="3400" i="1">
                <a:latin typeface="Tahoma" panose="020B0604030504040204" pitchFamily="34" charset="0"/>
              </a:rPr>
            </a:br>
            <a:br>
              <a:rPr lang="pt-PT" altLang="en-US" sz="2000" i="1">
                <a:latin typeface="Tahoma" panose="020B0604030504040204" pitchFamily="34" charset="0"/>
              </a:rPr>
            </a:br>
            <a:br>
              <a:rPr lang="pt-PT" altLang="en-US" sz="3400" i="1">
                <a:latin typeface="Tahoma" panose="020B0604030504040204" pitchFamily="34" charset="0"/>
              </a:rPr>
            </a:br>
            <a:br>
              <a:rPr lang="pt-PT" altLang="en-US" sz="3400" i="1">
                <a:latin typeface="Tahoma" panose="020B0604030504040204" pitchFamily="34" charset="0"/>
              </a:rPr>
            </a:br>
            <a:br>
              <a:rPr lang="pt-PT" altLang="en-US" sz="3400" i="1">
                <a:latin typeface="Tahoma" panose="020B0604030504040204" pitchFamily="34" charset="0"/>
              </a:rPr>
            </a:br>
            <a:br>
              <a:rPr lang="pt-PT" altLang="en-US" sz="3400" i="1">
                <a:latin typeface="Tahoma" panose="020B0604030504040204" pitchFamily="34" charset="0"/>
              </a:rPr>
            </a:br>
            <a:br>
              <a:rPr lang="pt-PT" altLang="en-US" sz="3400" i="1">
                <a:latin typeface="Tahoma" panose="020B0604030504040204" pitchFamily="34" charset="0"/>
              </a:rPr>
            </a:br>
            <a:br>
              <a:rPr lang="pt-PT" altLang="en-US" sz="3400" i="1">
                <a:latin typeface="Tahoma" panose="020B0604030504040204" pitchFamily="34" charset="0"/>
              </a:rPr>
            </a:br>
            <a:r>
              <a:rPr lang="pt-PT" altLang="en-US" sz="3600" b="1">
                <a:latin typeface="Tahoma" panose="020B0604030504040204" pitchFamily="34" charset="0"/>
              </a:rPr>
              <a:t>Introdução à Economia</a:t>
            </a:r>
            <a:r>
              <a:rPr lang="pt-PT" altLang="en-US" sz="3600" i="1">
                <a:latin typeface="Tahoma" panose="020B0604030504040204" pitchFamily="34" charset="0"/>
              </a:rPr>
              <a:t> </a:t>
            </a:r>
            <a:endParaRPr lang="en-US" altLang="en-US" sz="3600" i="1">
              <a:latin typeface="Tahoma" panose="020B0604030504040204" pitchFamily="34" charset="0"/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D3DB5249-1713-46AE-85AD-709C20218C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PT" altLang="en-US" b="1">
                <a:latin typeface="Tahoma" panose="020B0604030504040204" pitchFamily="34" charset="0"/>
              </a:rPr>
              <a:t>Apresentação</a:t>
            </a:r>
          </a:p>
          <a:p>
            <a:pPr lvl="1" eaLnBrk="1" hangingPunct="1"/>
            <a:r>
              <a:rPr lang="pt-PT" altLang="en-US" sz="2400" b="1">
                <a:latin typeface="Tahoma" panose="020B0604030504040204" pitchFamily="34" charset="0"/>
              </a:rPr>
              <a:t>Objetivos</a:t>
            </a:r>
          </a:p>
          <a:p>
            <a:pPr lvl="1" eaLnBrk="1" hangingPunct="1"/>
            <a:r>
              <a:rPr lang="pt-PT" altLang="en-US" sz="2400" b="1">
                <a:latin typeface="Tahoma" panose="020B0604030504040204" pitchFamily="34" charset="0"/>
              </a:rPr>
              <a:t>Funcionamento</a:t>
            </a:r>
          </a:p>
          <a:p>
            <a:pPr lvl="1" eaLnBrk="1" hangingPunct="1"/>
            <a:r>
              <a:rPr lang="pt-PT" altLang="en-US" sz="2400" b="1">
                <a:latin typeface="Tahoma" panose="020B0604030504040204" pitchFamily="34" charset="0"/>
              </a:rPr>
              <a:t>Programa</a:t>
            </a:r>
            <a:endParaRPr lang="pt-PT" altLang="en-US" sz="2400" b="1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2400" b="1">
                <a:latin typeface="Tahoma" panose="020B0604030504040204" pitchFamily="34" charset="0"/>
              </a:rPr>
              <a:t>Bibliografia</a:t>
            </a:r>
          </a:p>
          <a:p>
            <a:pPr lvl="1" eaLnBrk="1" hangingPunct="1"/>
            <a:r>
              <a:rPr lang="pt-PT" altLang="en-US" sz="2400" b="1">
                <a:latin typeface="Tahoma" panose="020B0604030504040204" pitchFamily="34" charset="0"/>
              </a:rPr>
              <a:t>Avaliação de Conhecimentos</a:t>
            </a:r>
            <a:endParaRPr lang="en-US" altLang="en-US" sz="2400" b="1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Posição do Número do Diapositivo 5">
            <a:extLst>
              <a:ext uri="{FF2B5EF4-FFF2-40B4-BE49-F238E27FC236}">
                <a16:creationId xmlns:a16="http://schemas.microsoft.com/office/drawing/2014/main" id="{8C1155A9-E073-47CF-9633-BFC9C040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605FB66-EC0B-42AA-A4CD-CEF50D0FC27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60FE1733-9B2E-4B9D-9368-040E969B6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600" b="1">
                <a:latin typeface="Tahoma" panose="020B0604030504040204" pitchFamily="34" charset="0"/>
              </a:rPr>
              <a:t>Avaliação de Conhecimentos (cont.)</a:t>
            </a:r>
            <a:endParaRPr lang="en-US" altLang="en-US" sz="3600" b="1">
              <a:latin typeface="Tahoma" panose="020B0604030504040204" pitchFamily="34" charset="0"/>
            </a:endParaRP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10D4C9B2-8BF3-4840-BC95-F18A1E247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400" b="1"/>
              <a:t>Época de Recurso</a:t>
            </a:r>
          </a:p>
          <a:p>
            <a:pPr lvl="1" eaLnBrk="1" hangingPunct="1">
              <a:lnSpc>
                <a:spcPct val="125000"/>
              </a:lnSpc>
            </a:pPr>
            <a:r>
              <a:rPr lang="pt-PT" altLang="en-US" sz="2000" b="1"/>
              <a:t>Alunos que não tenham obtido aprovação na Época Normal ou que, tendo obtido, pretendam efectuar </a:t>
            </a:r>
            <a:r>
              <a:rPr lang="pt-PT" altLang="en-US" sz="2000" b="1" i="1"/>
              <a:t>melhoria de nota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pt-PT" altLang="en-US" sz="2000" b="1" i="1"/>
          </a:p>
          <a:p>
            <a:pPr lvl="1" eaLnBrk="1" hangingPunct="1"/>
            <a:r>
              <a:rPr lang="pt-PT" altLang="en-US" sz="2000" b="1"/>
              <a:t>No 1.º caso: </a:t>
            </a:r>
            <a:r>
              <a:rPr lang="pt-PT" altLang="en-US" sz="2000" b="1">
                <a:solidFill>
                  <a:srgbClr val="009900"/>
                </a:solidFill>
              </a:rPr>
              <a:t>é considerada</a:t>
            </a:r>
            <a:r>
              <a:rPr lang="pt-PT" altLang="en-US" sz="2000" b="1"/>
              <a:t> a nota da ALS</a:t>
            </a:r>
          </a:p>
          <a:p>
            <a:pPr lvl="1" eaLnBrk="1" hangingPunct="1"/>
            <a:r>
              <a:rPr lang="pt-PT" altLang="en-US" sz="2000" b="1"/>
              <a:t>No 2.º caso: </a:t>
            </a:r>
            <a:r>
              <a:rPr lang="pt-PT" altLang="en-US" sz="2000" b="1">
                <a:solidFill>
                  <a:srgbClr val="000099"/>
                </a:solidFill>
              </a:rPr>
              <a:t>não é considerada</a:t>
            </a:r>
            <a:r>
              <a:rPr lang="pt-PT" altLang="en-US" sz="2000" b="1"/>
              <a:t> a nota da ALS</a:t>
            </a:r>
            <a:endParaRPr lang="en-US" altLang="en-US" sz="2000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Marcador de Posição do Número do Diapositivo 5">
            <a:extLst>
              <a:ext uri="{FF2B5EF4-FFF2-40B4-BE49-F238E27FC236}">
                <a16:creationId xmlns:a16="http://schemas.microsoft.com/office/drawing/2014/main" id="{1C50D20D-B439-4948-BB4E-C7EB9798A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664C074-1C05-459B-802B-459DE761D14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DD0155A8-C0F8-4BCD-94B3-C6B9DBB487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600" b="1">
                <a:latin typeface="Tahoma" panose="020B0604030504040204" pitchFamily="34" charset="0"/>
              </a:rPr>
              <a:t>Avaliação de Conhecimentos (cont.)</a:t>
            </a:r>
            <a:endParaRPr lang="en-US" altLang="en-US" sz="3600" b="1">
              <a:latin typeface="Tahoma" panose="020B0604030504040204" pitchFamily="34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FB8572D-E095-4C49-9E43-70E60CF74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pt-PT" altLang="en-US" sz="2000" b="1" dirty="0"/>
              <a:t>Determinação da Nota Final (NF)</a:t>
            </a:r>
          </a:p>
          <a:p>
            <a:pPr marL="457200" indent="-457200" eaLnBrk="1" hangingPunct="1">
              <a:defRPr/>
            </a:pPr>
            <a:endParaRPr lang="pt-PT" altLang="en-US" sz="2000" b="1" dirty="0"/>
          </a:p>
          <a:p>
            <a:pPr marL="1219200" lvl="1" indent="-495300" eaLnBrk="1" hangingPunct="1">
              <a:defRPr/>
            </a:pPr>
            <a:r>
              <a:rPr lang="pt-PT" altLang="en-US" sz="2000" b="1" dirty="0"/>
              <a:t>Com PE ≥ 7,5: NF = 0,5 (ALS) + 0,5 (PE)</a:t>
            </a:r>
          </a:p>
          <a:p>
            <a:pPr marL="1219200" lvl="1" indent="-495300" eaLnBrk="1" hangingPunct="1">
              <a:defRPr/>
            </a:pPr>
            <a:endParaRPr lang="en-US" altLang="en-US" sz="2000" b="1" dirty="0"/>
          </a:p>
          <a:p>
            <a:pPr marL="1219200" lvl="1" indent="-495300" eaLnBrk="1" hangingPunct="1">
              <a:defRPr/>
            </a:pPr>
            <a:r>
              <a:rPr lang="en-US" altLang="en-US" sz="2000" b="1" dirty="0"/>
              <a:t>com PE &lt; 7,5: NF = PE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Marcador de Posição do Número do Diapositivo 5">
            <a:extLst>
              <a:ext uri="{FF2B5EF4-FFF2-40B4-BE49-F238E27FC236}">
                <a16:creationId xmlns:a16="http://schemas.microsoft.com/office/drawing/2014/main" id="{4685C152-C403-42A9-B597-278AF5AE0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CED4C4C-E946-402D-BE9C-34FAFEA16A3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4BD339C8-2124-4D13-AE16-1952B5056C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600" b="1">
                <a:latin typeface="Tahoma" panose="020B0604030504040204" pitchFamily="34" charset="0"/>
              </a:rPr>
              <a:t>Responsável UC</a:t>
            </a:r>
            <a:endParaRPr lang="en-US" altLang="en-US" sz="3600" b="1">
              <a:latin typeface="Tahoma" panose="020B0604030504040204" pitchFamily="34" charset="0"/>
            </a:endParaRP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F4D91F20-41AB-4BA4-A400-3534B832DE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PT" altLang="en-US" sz="2800" b="1">
                <a:latin typeface="Tahoma" panose="020B0604030504040204" pitchFamily="34" charset="0"/>
              </a:rPr>
              <a:t>Gonçalo Caetano</a:t>
            </a:r>
            <a:endParaRPr lang="pt-PT" altLang="en-US" sz="2400" b="1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2400" b="1"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2400" b="1">
                <a:latin typeface="Tahoma" panose="020B0604030504040204" pitchFamily="34" charset="0"/>
              </a:rPr>
              <a:t>Gabinete 102 (Edifício Miguel Lúpi)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pt-PT" altLang="en-US" sz="2400" b="1"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2400" b="1">
                <a:latin typeface="Tahoma" panose="020B0604030504040204" pitchFamily="34" charset="0"/>
              </a:rPr>
              <a:t>gcaetano@avalor.pt</a:t>
            </a:r>
            <a:endParaRPr lang="en-US" altLang="en-US" sz="2400" b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arcador de Posição do Número do Diapositivo 5">
            <a:extLst>
              <a:ext uri="{FF2B5EF4-FFF2-40B4-BE49-F238E27FC236}">
                <a16:creationId xmlns:a16="http://schemas.microsoft.com/office/drawing/2014/main" id="{79C5E4AE-1ECE-414E-A953-3F675AF4E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0898AA8-DA2C-4575-B3D7-160C8797E27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56843BB-65AF-4B59-89EA-111B471831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600" b="1">
                <a:latin typeface="Tahoma" panose="020B0604030504040204" pitchFamily="34" charset="0"/>
              </a:rPr>
              <a:t>Objetivos</a:t>
            </a:r>
            <a:endParaRPr lang="en-US" altLang="en-US" sz="3600" b="1">
              <a:latin typeface="Tahoma" panose="020B0604030504040204" pitchFamily="34" charset="0"/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0B6CC3B-5E39-424F-9AAA-30641EFAEB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752600"/>
            <a:ext cx="8208962" cy="4267200"/>
          </a:xfrm>
        </p:spPr>
        <p:txBody>
          <a:bodyPr/>
          <a:lstStyle/>
          <a:p>
            <a:pPr marL="0" indent="0" algn="just" eaLnBrk="1" hangingPunct="1">
              <a:lnSpc>
                <a:spcPct val="125000"/>
              </a:lnSpc>
              <a:buFont typeface="Wingdings" panose="05000000000000000000" pitchFamily="2" charset="2"/>
              <a:buNone/>
            </a:pPr>
            <a:r>
              <a:rPr lang="pt-PT" altLang="en-US" sz="2400">
                <a:latin typeface="Tahoma" panose="020B0604030504040204" pitchFamily="34" charset="0"/>
              </a:rPr>
              <a:t>A disciplina de </a:t>
            </a:r>
            <a:r>
              <a:rPr lang="pt-PT" altLang="en-US" sz="2400" b="1" i="1">
                <a:solidFill>
                  <a:schemeClr val="folHlink"/>
                </a:solidFill>
                <a:latin typeface="Tahoma" panose="020B0604030504040204" pitchFamily="34" charset="0"/>
              </a:rPr>
              <a:t>Introdução à Economia</a:t>
            </a:r>
            <a:r>
              <a:rPr lang="pt-PT" altLang="en-US" sz="2400">
                <a:latin typeface="Tahoma" panose="020B0604030504040204" pitchFamily="34" charset="0"/>
              </a:rPr>
              <a:t> apresenta:</a:t>
            </a:r>
          </a:p>
          <a:p>
            <a:pPr marL="1073150" lvl="1" indent="-523875" algn="just" eaLnBrk="1" hangingPunct="1">
              <a:lnSpc>
                <a:spcPct val="90000"/>
              </a:lnSpc>
            </a:pPr>
            <a:r>
              <a:rPr lang="pt-PT" altLang="en-US" sz="2000" b="1">
                <a:solidFill>
                  <a:schemeClr val="hlink"/>
                </a:solidFill>
                <a:latin typeface="Tahoma" panose="020B0604030504040204" pitchFamily="34" charset="0"/>
              </a:rPr>
              <a:t>os fundamentos da economia </a:t>
            </a:r>
          </a:p>
          <a:p>
            <a:pPr marL="1073150" lvl="1" indent="-523875" algn="just" eaLnBrk="1" hangingPunct="1">
              <a:lnSpc>
                <a:spcPct val="90000"/>
              </a:lnSpc>
            </a:pPr>
            <a:r>
              <a:rPr lang="pt-PT" altLang="en-US" sz="2000" b="1">
                <a:solidFill>
                  <a:schemeClr val="hlink"/>
                </a:solidFill>
                <a:latin typeface="Tahoma" panose="020B0604030504040204" pitchFamily="34" charset="0"/>
              </a:rPr>
              <a:t>os conceitos básicos </a:t>
            </a:r>
          </a:p>
          <a:p>
            <a:pPr marL="1073150" lvl="1" indent="-523875" algn="just" eaLnBrk="1" hangingPunct="1">
              <a:lnSpc>
                <a:spcPct val="90000"/>
              </a:lnSpc>
            </a:pPr>
            <a:r>
              <a:rPr lang="pt-PT" altLang="en-US" sz="2000" b="1">
                <a:solidFill>
                  <a:schemeClr val="hlink"/>
                </a:solidFill>
                <a:latin typeface="Tahoma" panose="020B0604030504040204" pitchFamily="34" charset="0"/>
              </a:rPr>
              <a:t>as principais teorias e as técnicas</a:t>
            </a:r>
            <a:r>
              <a:rPr lang="pt-PT" altLang="en-US" sz="2000">
                <a:latin typeface="Tahoma" panose="020B0604030504040204" pitchFamily="34" charset="0"/>
              </a:rPr>
              <a:t> </a:t>
            </a:r>
          </a:p>
          <a:p>
            <a:pPr marL="1073150" lvl="1" indent="-523875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PT" altLang="en-US" sz="2200">
              <a:latin typeface="Tahoma" panose="020B0604030504040204" pitchFamily="34" charset="0"/>
            </a:endParaRPr>
          </a:p>
          <a:p>
            <a:pPr marL="1073150" lvl="1" indent="-523875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PT" altLang="en-US" sz="2200">
                <a:latin typeface="Tahoma" panose="020B0604030504040204" pitchFamily="34" charset="0"/>
              </a:rPr>
              <a:t>E tem como </a:t>
            </a:r>
            <a:r>
              <a:rPr lang="pt-PT" altLang="en-US" sz="2200" b="1">
                <a:solidFill>
                  <a:srgbClr val="009900"/>
                </a:solidFill>
                <a:latin typeface="Tahoma" panose="020B0604030504040204" pitchFamily="34" charset="0"/>
              </a:rPr>
              <a:t>objetivos</a:t>
            </a:r>
          </a:p>
          <a:p>
            <a:pPr marL="1073150" lvl="1" indent="-523875" eaLnBrk="1" hangingPunct="1">
              <a:lnSpc>
                <a:spcPct val="125000"/>
              </a:lnSpc>
            </a:pPr>
            <a:r>
              <a:rPr lang="pt-PT" altLang="en-US" sz="2000">
                <a:latin typeface="Tahoma" panose="020B0604030504040204" pitchFamily="34" charset="0"/>
              </a:rPr>
              <a:t>Garantir a aquisição dos conhecimentos básicos da microeconomia e da macroeconomia</a:t>
            </a:r>
          </a:p>
          <a:p>
            <a:pPr marL="1073150" lvl="1" indent="-523875" eaLnBrk="1" hangingPunct="1">
              <a:lnSpc>
                <a:spcPct val="125000"/>
              </a:lnSpc>
            </a:pPr>
            <a:r>
              <a:rPr lang="pt-PT" altLang="en-US" sz="2000">
                <a:latin typeface="Tahoma" panose="020B0604030504040204" pitchFamily="34" charset="0"/>
              </a:rPr>
              <a:t>Promover o desenvolvimento do raciocínio económico e da capacidade de análise crítica</a:t>
            </a:r>
            <a:endParaRPr lang="en-US" altLang="en-US" sz="20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osição do Número do Diapositivo 5">
            <a:extLst>
              <a:ext uri="{FF2B5EF4-FFF2-40B4-BE49-F238E27FC236}">
                <a16:creationId xmlns:a16="http://schemas.microsoft.com/office/drawing/2014/main" id="{65599D86-3FB5-4BCE-9FEF-CE9701C58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F895881-1390-4C3D-B3D4-DE7F9D800CA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EACD0A64-6B48-409A-8CE1-0CADD00DAE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600" b="1">
                <a:latin typeface="Tahoma" panose="020B0604030504040204" pitchFamily="34" charset="0"/>
              </a:rPr>
              <a:t>Funcionamento</a:t>
            </a:r>
            <a:endParaRPr lang="en-US" altLang="en-US" sz="3600" b="1">
              <a:latin typeface="Tahoma" panose="020B0604030504040204" pitchFamily="34" charset="0"/>
            </a:endParaRP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ED7A6D45-8BB7-40A3-B329-7D642AF2B0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8424862" cy="4484688"/>
          </a:xfrm>
        </p:spPr>
        <p:txBody>
          <a:bodyPr/>
          <a:lstStyle/>
          <a:p>
            <a:pPr algn="just" eaLnBrk="1" hangingPunct="1"/>
            <a:r>
              <a:rPr lang="pt-PT" altLang="en-US" sz="2400" b="1">
                <a:solidFill>
                  <a:srgbClr val="000099"/>
                </a:solidFill>
                <a:latin typeface="Tahoma" panose="020B0604030504040204" pitchFamily="34" charset="0"/>
              </a:rPr>
              <a:t>Aulas</a:t>
            </a:r>
            <a:r>
              <a:rPr lang="pt-PT" altLang="en-US" sz="2400" b="1">
                <a:solidFill>
                  <a:schemeClr val="folHlink"/>
                </a:solidFill>
                <a:latin typeface="Tahoma" panose="020B0604030504040204" pitchFamily="34" charset="0"/>
              </a:rPr>
              <a:t> </a:t>
            </a:r>
            <a:r>
              <a:rPr lang="pt-PT" altLang="en-US" sz="2400" b="1">
                <a:solidFill>
                  <a:srgbClr val="000099"/>
                </a:solidFill>
                <a:latin typeface="Tahoma" panose="020B0604030504040204" pitchFamily="34" charset="0"/>
              </a:rPr>
              <a:t>teóricas</a:t>
            </a:r>
            <a:r>
              <a:rPr lang="pt-PT" altLang="en-US" sz="2400">
                <a:latin typeface="Tahoma" panose="020B0604030504040204" pitchFamily="34" charset="0"/>
              </a:rPr>
              <a:t>: natureza mais expositiva</a:t>
            </a:r>
          </a:p>
          <a:p>
            <a:pPr lvl="1" algn="just" eaLnBrk="1" hangingPunct="1">
              <a:spcAft>
                <a:spcPct val="25000"/>
              </a:spcAft>
            </a:pPr>
            <a:r>
              <a:rPr lang="pt-PT" altLang="en-US" sz="2400">
                <a:latin typeface="Tahoma" panose="020B0604030504040204" pitchFamily="34" charset="0"/>
              </a:rPr>
              <a:t>Apoio: </a:t>
            </a:r>
            <a:r>
              <a:rPr lang="pt-PT" altLang="en-US" sz="2400" b="1">
                <a:latin typeface="Tahoma" panose="020B0604030504040204" pitchFamily="34" charset="0"/>
              </a:rPr>
              <a:t>9 conjuntos de slides</a:t>
            </a:r>
            <a:r>
              <a:rPr lang="pt-PT" altLang="en-US" sz="2400" b="1">
                <a:solidFill>
                  <a:schemeClr val="accent2"/>
                </a:solidFill>
                <a:latin typeface="Tahoma" panose="020B0604030504040204" pitchFamily="34" charset="0"/>
              </a:rPr>
              <a:t> </a:t>
            </a:r>
            <a:r>
              <a:rPr lang="pt-PT" altLang="en-US" sz="2400" b="1">
                <a:solidFill>
                  <a:srgbClr val="009900"/>
                </a:solidFill>
                <a:latin typeface="Tahoma" panose="020B0604030504040204" pitchFamily="34" charset="0"/>
              </a:rPr>
              <a:t>(T1 a T9)</a:t>
            </a:r>
          </a:p>
          <a:p>
            <a:pPr algn="just" eaLnBrk="1" hangingPunct="1"/>
            <a:r>
              <a:rPr lang="pt-PT" altLang="en-US" sz="2400" b="1">
                <a:solidFill>
                  <a:srgbClr val="000099"/>
                </a:solidFill>
                <a:latin typeface="Tahoma" panose="020B0604030504040204" pitchFamily="34" charset="0"/>
              </a:rPr>
              <a:t>Aulas práticas</a:t>
            </a:r>
            <a:r>
              <a:rPr lang="pt-PT" altLang="en-US" sz="2400">
                <a:latin typeface="Tahoma" panose="020B0604030504040204" pitchFamily="34" charset="0"/>
              </a:rPr>
              <a:t>: consolidação dos conceitos e resolução de exercícios </a:t>
            </a:r>
          </a:p>
          <a:p>
            <a:pPr lvl="1" algn="just" eaLnBrk="1" hangingPunct="1">
              <a:spcAft>
                <a:spcPct val="25000"/>
              </a:spcAft>
            </a:pPr>
            <a:r>
              <a:rPr lang="pt-PT" altLang="en-US" sz="2400">
                <a:latin typeface="Tahoma" panose="020B0604030504040204" pitchFamily="34" charset="0"/>
              </a:rPr>
              <a:t>Apoio: </a:t>
            </a:r>
            <a:r>
              <a:rPr lang="pt-PT" altLang="en-US" sz="2400" b="1">
                <a:latin typeface="Tahoma" panose="020B0604030504040204" pitchFamily="34" charset="0"/>
              </a:rPr>
              <a:t>9 conjuntos de fichas</a:t>
            </a:r>
            <a:r>
              <a:rPr lang="pt-PT" altLang="en-US" sz="2400">
                <a:latin typeface="Tahoma" panose="020B0604030504040204" pitchFamily="34" charset="0"/>
              </a:rPr>
              <a:t> </a:t>
            </a:r>
            <a:r>
              <a:rPr lang="pt-PT" altLang="en-US" sz="2400">
                <a:solidFill>
                  <a:srgbClr val="009900"/>
                </a:solidFill>
                <a:latin typeface="Tahoma" panose="020B0604030504040204" pitchFamily="34" charset="0"/>
              </a:rPr>
              <a:t>(</a:t>
            </a:r>
            <a:r>
              <a:rPr lang="pt-PT" altLang="en-US" sz="2400" b="1">
                <a:solidFill>
                  <a:srgbClr val="009900"/>
                </a:solidFill>
                <a:latin typeface="Tahoma" panose="020B0604030504040204" pitchFamily="34" charset="0"/>
              </a:rPr>
              <a:t>P1 a P9</a:t>
            </a:r>
            <a:r>
              <a:rPr lang="pt-PT" altLang="en-US" sz="2400">
                <a:solidFill>
                  <a:srgbClr val="009900"/>
                </a:solidFill>
                <a:latin typeface="Tahoma" panose="020B060403050404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Marcador de Posição do Número do Diapositivo 5">
            <a:extLst>
              <a:ext uri="{FF2B5EF4-FFF2-40B4-BE49-F238E27FC236}">
                <a16:creationId xmlns:a16="http://schemas.microsoft.com/office/drawing/2014/main" id="{641DAC96-3198-4006-9013-7D31FE1B1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BBBF0C3-FE60-4C48-BAB3-7D30475EAA7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C411804-EC7D-48BC-A823-C9599DE3A4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600" b="1">
                <a:latin typeface="Tahoma" panose="020B0604030504040204" pitchFamily="34" charset="0"/>
                <a:cs typeface="Tahoma" panose="020B0604030504040204" pitchFamily="34" charset="0"/>
              </a:rPr>
              <a:t>Programa</a:t>
            </a:r>
            <a:endParaRPr lang="en-US" altLang="en-US" sz="3600" b="1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98EE3BD-5898-4F01-B2E7-93D1491B08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8064500" cy="4267200"/>
          </a:xfrm>
        </p:spPr>
        <p:txBody>
          <a:bodyPr/>
          <a:lstStyle/>
          <a:p>
            <a:pPr marL="989013" indent="-989013" eaLnBrk="1" hangingPunct="1">
              <a:lnSpc>
                <a:spcPct val="90000"/>
              </a:lnSpc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pt-PT" altLang="en-US" sz="2000" b="1">
                <a:solidFill>
                  <a:schemeClr val="folHlink"/>
                </a:solidFill>
                <a:latin typeface="Tahoma" panose="020B0604030504040204" pitchFamily="34" charset="0"/>
              </a:rPr>
              <a:t>Parte I – Introdução</a:t>
            </a:r>
            <a:endParaRPr lang="pt-PT" altLang="en-US" sz="2000">
              <a:latin typeface="Tahoma" panose="020B0604030504040204" pitchFamily="34" charset="0"/>
            </a:endParaRPr>
          </a:p>
          <a:p>
            <a:pPr marL="989013" indent="-98901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PT" altLang="en-US" sz="2000" b="1">
                <a:solidFill>
                  <a:schemeClr val="accent2"/>
                </a:solidFill>
                <a:latin typeface="Times New Roman" panose="02020603050405020304" pitchFamily="18" charset="0"/>
              </a:rPr>
              <a:t>     1.</a:t>
            </a:r>
            <a:r>
              <a:rPr lang="pt-PT" altLang="en-US" sz="2000" b="1">
                <a:latin typeface="Times New Roman" panose="02020603050405020304" pitchFamily="18" charset="0"/>
              </a:rPr>
              <a:t>  Questões introdutórias</a:t>
            </a:r>
            <a:endParaRPr lang="pt-PT" altLang="en-US" sz="2000" b="1">
              <a:solidFill>
                <a:schemeClr val="folHlink"/>
              </a:solidFill>
              <a:latin typeface="Times New Roman" panose="02020603050405020304" pitchFamily="18" charset="0"/>
            </a:endParaRPr>
          </a:p>
          <a:p>
            <a:pPr marL="989013" indent="-98901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PT" altLang="en-US" sz="2400" b="1" i="1">
              <a:latin typeface="Times New Roman" panose="02020603050405020304" pitchFamily="18" charset="0"/>
            </a:endParaRPr>
          </a:p>
          <a:p>
            <a:pPr marL="989013" indent="-989013" eaLnBrk="1" hangingPunct="1">
              <a:lnSpc>
                <a:spcPct val="90000"/>
              </a:lnSpc>
              <a:spcAft>
                <a:spcPct val="15000"/>
              </a:spcAft>
              <a:buFont typeface="Wingdings" panose="05000000000000000000" pitchFamily="2" charset="2"/>
              <a:buNone/>
            </a:pPr>
            <a:r>
              <a:rPr lang="pt-PT" altLang="en-US" sz="2000" b="1">
                <a:solidFill>
                  <a:schemeClr val="folHlink"/>
                </a:solidFill>
                <a:latin typeface="Tahoma" panose="020B0604030504040204" pitchFamily="34" charset="0"/>
              </a:rPr>
              <a:t>Parte II – Microeconomia</a:t>
            </a:r>
            <a:endParaRPr lang="pt-PT" altLang="en-US" sz="2000">
              <a:solidFill>
                <a:schemeClr val="folHlink"/>
              </a:solidFill>
              <a:latin typeface="Tahoma" panose="020B0604030504040204" pitchFamily="34" charset="0"/>
            </a:endParaRPr>
          </a:p>
          <a:p>
            <a:pPr marL="989013" indent="-989013" eaLnBrk="1" hangingPunct="1">
              <a:buFont typeface="Wingdings" panose="05000000000000000000" pitchFamily="2" charset="2"/>
              <a:buNone/>
            </a:pPr>
            <a:r>
              <a:rPr lang="pt-PT" altLang="en-US" sz="2000" b="1">
                <a:solidFill>
                  <a:schemeClr val="accent2"/>
                </a:solidFill>
                <a:latin typeface="Times New Roman" panose="02020603050405020304" pitchFamily="18" charset="0"/>
              </a:rPr>
              <a:t>     2.</a:t>
            </a:r>
            <a:r>
              <a:rPr lang="pt-PT" altLang="en-US" sz="2000">
                <a:latin typeface="Times New Roman" panose="02020603050405020304" pitchFamily="18" charset="0"/>
              </a:rPr>
              <a:t>   </a:t>
            </a:r>
            <a:r>
              <a:rPr lang="pt-PT" altLang="en-US" sz="2000" b="1">
                <a:latin typeface="Times New Roman" panose="02020603050405020304" pitchFamily="18" charset="0"/>
              </a:rPr>
              <a:t>Elementos básicos da oferta e da procura e aplicações </a:t>
            </a:r>
          </a:p>
          <a:p>
            <a:pPr marL="989013" indent="-989013" eaLnBrk="1" hangingPunct="1">
              <a:buFont typeface="Wingdings" panose="05000000000000000000" pitchFamily="2" charset="2"/>
              <a:buNone/>
            </a:pPr>
            <a:r>
              <a:rPr lang="pt-PT" altLang="en-US" sz="2000" b="1">
                <a:latin typeface="Times New Roman" panose="02020603050405020304" pitchFamily="18" charset="0"/>
              </a:rPr>
              <a:t>     </a:t>
            </a:r>
            <a:r>
              <a:rPr lang="pt-PT" altLang="en-US" sz="2000" b="1">
                <a:solidFill>
                  <a:schemeClr val="accent2"/>
                </a:solidFill>
                <a:latin typeface="Times New Roman" panose="02020603050405020304" pitchFamily="18" charset="0"/>
              </a:rPr>
              <a:t>3</a:t>
            </a:r>
            <a:r>
              <a:rPr lang="pt-PT" altLang="en-US" sz="2000" b="1">
                <a:latin typeface="Times New Roman" panose="02020603050405020304" pitchFamily="18" charset="0"/>
              </a:rPr>
              <a:t>.   Teoria do consumidor</a:t>
            </a:r>
          </a:p>
          <a:p>
            <a:pPr marL="989013" indent="-989013" eaLnBrk="1" hangingPunct="1">
              <a:buFont typeface="Wingdings" panose="05000000000000000000" pitchFamily="2" charset="2"/>
              <a:buNone/>
            </a:pPr>
            <a:r>
              <a:rPr lang="pt-PT" altLang="en-US" sz="2000" b="1">
                <a:solidFill>
                  <a:schemeClr val="accent2"/>
                </a:solidFill>
                <a:latin typeface="Times New Roman" panose="02020603050405020304" pitchFamily="18" charset="0"/>
              </a:rPr>
              <a:t>     4</a:t>
            </a:r>
            <a:r>
              <a:rPr lang="pt-PT" altLang="en-US" sz="2000" b="1">
                <a:latin typeface="Times New Roman" panose="02020603050405020304" pitchFamily="18" charset="0"/>
              </a:rPr>
              <a:t>.   Teoria do produtor e análise dos custos</a:t>
            </a:r>
          </a:p>
          <a:p>
            <a:pPr marL="989013" indent="-989013" eaLnBrk="1" hangingPunct="1">
              <a:buFont typeface="Wingdings" panose="05000000000000000000" pitchFamily="2" charset="2"/>
              <a:buNone/>
            </a:pPr>
            <a:r>
              <a:rPr lang="pt-PT" altLang="en-US" sz="2000" b="1">
                <a:latin typeface="Times New Roman" panose="02020603050405020304" pitchFamily="18" charset="0"/>
              </a:rPr>
              <a:t>     </a:t>
            </a:r>
            <a:r>
              <a:rPr lang="pt-PT" altLang="en-US" sz="2000" b="1">
                <a:solidFill>
                  <a:schemeClr val="accent2"/>
                </a:solidFill>
                <a:latin typeface="Times New Roman" panose="02020603050405020304" pitchFamily="18" charset="0"/>
              </a:rPr>
              <a:t>5</a:t>
            </a:r>
            <a:r>
              <a:rPr lang="pt-PT" altLang="en-US" sz="2000" b="1">
                <a:latin typeface="Times New Roman" panose="02020603050405020304" pitchFamily="18" charset="0"/>
              </a:rPr>
              <a:t>.   Análise dos mercados</a:t>
            </a:r>
          </a:p>
          <a:p>
            <a:pPr marL="989013" indent="-98901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PT" altLang="en-US" sz="2000" b="1">
                <a:solidFill>
                  <a:schemeClr val="accent2"/>
                </a:solidFill>
                <a:latin typeface="Arial" panose="020B0604020202020204" pitchFamily="34" charset="0"/>
              </a:rPr>
              <a:t>     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Posição do Número do Diapositivo 5">
            <a:extLst>
              <a:ext uri="{FF2B5EF4-FFF2-40B4-BE49-F238E27FC236}">
                <a16:creationId xmlns:a16="http://schemas.microsoft.com/office/drawing/2014/main" id="{9E00B4B6-62E2-4063-90C4-424BE23F3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83B3115-7699-48EE-B325-88AC625F185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DEC893C-FF22-47F9-AEF6-01AED8753F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600" b="1">
                <a:latin typeface="Tahoma" panose="020B0604030504040204" pitchFamily="34" charset="0"/>
                <a:cs typeface="Tahoma" panose="020B0604030504040204" pitchFamily="34" charset="0"/>
              </a:rPr>
              <a:t>Programa (cont.)</a:t>
            </a:r>
            <a:endParaRPr lang="en-US" altLang="en-US" sz="3600" b="1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BB53D405-9675-46A4-95AE-161D9413CF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752600"/>
            <a:ext cx="8064500" cy="4267200"/>
          </a:xfrm>
        </p:spPr>
        <p:txBody>
          <a:bodyPr/>
          <a:lstStyle/>
          <a:p>
            <a:pPr marL="809625" indent="-809625" eaLnBrk="1" hangingPunct="1">
              <a:spcAft>
                <a:spcPct val="15000"/>
              </a:spcAft>
              <a:buFont typeface="Wingdings" panose="05000000000000000000" pitchFamily="2" charset="2"/>
              <a:buNone/>
            </a:pPr>
            <a:r>
              <a:rPr lang="pt-PT" altLang="en-US" sz="2000" b="1">
                <a:solidFill>
                  <a:schemeClr val="folHlink"/>
                </a:solidFill>
                <a:latin typeface="Tahoma" panose="020B0604030504040204" pitchFamily="34" charset="0"/>
              </a:rPr>
              <a:t>Parte III - Macroeconomia</a:t>
            </a:r>
            <a:r>
              <a:rPr lang="pt-PT" altLang="en-US" sz="2000" b="1" i="1">
                <a:solidFill>
                  <a:schemeClr val="folHlink"/>
                </a:solidFill>
                <a:latin typeface="Tahoma" panose="020B0604030504040204" pitchFamily="34" charset="0"/>
              </a:rPr>
              <a:t> </a:t>
            </a:r>
          </a:p>
          <a:p>
            <a:pPr marL="809625" indent="-809625" eaLnBrk="1" hangingPunct="1">
              <a:buFont typeface="Wingdings" panose="05000000000000000000" pitchFamily="2" charset="2"/>
              <a:buNone/>
            </a:pPr>
            <a:r>
              <a:rPr lang="pt-PT" altLang="en-US" sz="2000" b="1">
                <a:solidFill>
                  <a:schemeClr val="accent2"/>
                </a:solidFill>
                <a:latin typeface="Times New Roman" panose="02020603050405020304" pitchFamily="18" charset="0"/>
              </a:rPr>
              <a:t>   6.   </a:t>
            </a:r>
            <a:r>
              <a:rPr lang="pt-PT" altLang="en-US" sz="2000" b="1">
                <a:latin typeface="Times New Roman" panose="02020603050405020304" pitchFamily="18" charset="0"/>
              </a:rPr>
              <a:t>Oferta e procura agregadas e medição da atividade económica</a:t>
            </a:r>
          </a:p>
          <a:p>
            <a:pPr marL="809625" indent="-809625" eaLnBrk="1" hangingPunct="1">
              <a:buFont typeface="Wingdings" panose="05000000000000000000" pitchFamily="2" charset="2"/>
              <a:buNone/>
            </a:pPr>
            <a:r>
              <a:rPr lang="pt-PT" altLang="en-US" sz="2000" b="1">
                <a:solidFill>
                  <a:schemeClr val="accent2"/>
                </a:solidFill>
                <a:latin typeface="Times New Roman" panose="02020603050405020304" pitchFamily="18" charset="0"/>
              </a:rPr>
              <a:t>   7.   </a:t>
            </a:r>
            <a:r>
              <a:rPr lang="pt-PT" altLang="en-US" sz="2000" b="1">
                <a:latin typeface="Times New Roman" panose="02020603050405020304" pitchFamily="18" charset="0"/>
              </a:rPr>
              <a:t>Consumo privado, poupança e investimento</a:t>
            </a:r>
          </a:p>
          <a:p>
            <a:pPr marL="809625" indent="-809625" eaLnBrk="1" hangingPunct="1">
              <a:buFont typeface="Wingdings" panose="05000000000000000000" pitchFamily="2" charset="2"/>
              <a:buNone/>
            </a:pPr>
            <a:r>
              <a:rPr lang="pt-PT" altLang="en-US" sz="2000" b="1">
                <a:solidFill>
                  <a:schemeClr val="accent2"/>
                </a:solidFill>
                <a:latin typeface="Times New Roman" panose="02020603050405020304" pitchFamily="18" charset="0"/>
              </a:rPr>
              <a:t>   8.   </a:t>
            </a:r>
            <a:r>
              <a:rPr lang="pt-PT" altLang="en-US" sz="2000" b="1">
                <a:latin typeface="Times New Roman" panose="02020603050405020304" pitchFamily="18" charset="0"/>
              </a:rPr>
              <a:t>O modelo do multiplicador</a:t>
            </a:r>
          </a:p>
          <a:p>
            <a:pPr marL="809625" indent="-809625" eaLnBrk="1" hangingPunct="1">
              <a:buFont typeface="Wingdings" panose="05000000000000000000" pitchFamily="2" charset="2"/>
              <a:buNone/>
            </a:pPr>
            <a:r>
              <a:rPr lang="pt-PT" altLang="en-US" sz="2000" b="1">
                <a:solidFill>
                  <a:schemeClr val="accent2"/>
                </a:solidFill>
                <a:latin typeface="Times New Roman" panose="02020603050405020304" pitchFamily="18" charset="0"/>
              </a:rPr>
              <a:t>   9.</a:t>
            </a:r>
            <a:r>
              <a:rPr lang="pt-PT" altLang="en-US" sz="2000" b="1">
                <a:latin typeface="Times New Roman" panose="02020603050405020304" pitchFamily="18" charset="0"/>
              </a:rPr>
              <a:t>   Política  orçamental</a:t>
            </a:r>
            <a:endParaRPr lang="pt-PT" altLang="en-US" sz="2000" b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Marcador de Posição do Número do Diapositivo 5">
            <a:extLst>
              <a:ext uri="{FF2B5EF4-FFF2-40B4-BE49-F238E27FC236}">
                <a16:creationId xmlns:a16="http://schemas.microsoft.com/office/drawing/2014/main" id="{23CB68E4-B837-4EF3-9FBB-4634833B7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25C1160-4116-408C-A03A-9FA60D7624A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8BFC896-5E82-4B4E-BEEF-CABAB4B1D4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600" b="1">
                <a:latin typeface="Tahoma" panose="020B0604030504040204" pitchFamily="34" charset="0"/>
              </a:rPr>
              <a:t>Bibliografia (I)</a:t>
            </a:r>
            <a:endParaRPr lang="en-US" altLang="en-US" sz="3600" b="1">
              <a:latin typeface="Tahoma" panose="020B0604030504040204" pitchFamily="34" charset="0"/>
            </a:endParaRP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C2D90385-967C-49DC-9E61-C6BFF480F2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800" b="1">
                <a:latin typeface="Tahoma" panose="020B0604030504040204" pitchFamily="34" charset="0"/>
              </a:rPr>
              <a:t>Obrigatória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400" b="1">
                <a:latin typeface="Tahoma" panose="020B0604030504040204" pitchFamily="34" charset="0"/>
              </a:rPr>
              <a:t>A.</a:t>
            </a:r>
            <a:r>
              <a:rPr lang="pt-PT" altLang="en-US" sz="2400">
                <a:latin typeface="Tahoma" panose="020B0604030504040204" pitchFamily="34" charset="0"/>
              </a:rPr>
              <a:t> Samuelson, P. e Nordhaus, W., </a:t>
            </a:r>
            <a:r>
              <a:rPr lang="pt-PT" altLang="en-US" sz="2400" i="1">
                <a:latin typeface="Tahoma" panose="020B0604030504040204" pitchFamily="34" charset="0"/>
              </a:rPr>
              <a:t>Economics,</a:t>
            </a:r>
            <a:r>
              <a:rPr lang="pt-PT" altLang="en-US" sz="2400">
                <a:latin typeface="Tahoma" panose="020B0604030504040204" pitchFamily="34" charset="0"/>
              </a:rPr>
              <a:t> McGraw Hill.</a:t>
            </a:r>
          </a:p>
          <a:p>
            <a:pPr eaLnBrk="1" hangingPunct="1"/>
            <a:endParaRPr lang="pt-PT" altLang="en-US" sz="2400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400" b="1">
                <a:latin typeface="Tahoma" panose="020B0604030504040204" pitchFamily="34" charset="0"/>
              </a:rPr>
              <a:t>B.</a:t>
            </a:r>
            <a:r>
              <a:rPr lang="pt-PT" altLang="en-US" sz="2400">
                <a:latin typeface="Tahoma" panose="020B0604030504040204" pitchFamily="34" charset="0"/>
              </a:rPr>
              <a:t> Pereira, P.T., Afonso, A., Arcanjo, M. e Santos, J. G. (2012), </a:t>
            </a:r>
            <a:r>
              <a:rPr lang="pt-PT" altLang="en-US" sz="2400" i="1">
                <a:latin typeface="Tahoma" panose="020B0604030504040204" pitchFamily="34" charset="0"/>
              </a:rPr>
              <a:t>Economia e Finanças Públicas</a:t>
            </a:r>
            <a:r>
              <a:rPr lang="pt-PT" altLang="en-US" sz="2400">
                <a:latin typeface="Tahoma" panose="020B0604030504040204" pitchFamily="34" charset="0"/>
              </a:rPr>
              <a:t>, Escolar Editora </a:t>
            </a:r>
            <a:r>
              <a:rPr lang="pt-PT" altLang="en-US" sz="1800" b="1">
                <a:solidFill>
                  <a:srgbClr val="009900"/>
                </a:solidFill>
                <a:latin typeface="Tahoma" panose="020B0604030504040204" pitchFamily="34" charset="0"/>
              </a:rPr>
              <a:t>(apenas T9)</a:t>
            </a:r>
            <a:r>
              <a:rPr lang="pt-PT" altLang="en-US" sz="2400">
                <a:latin typeface="Tahoma" panose="020B0604030504040204" pitchFamily="34" charset="0"/>
              </a:rPr>
              <a:t>.</a:t>
            </a:r>
          </a:p>
          <a:p>
            <a:pPr eaLnBrk="1" hangingPunct="1"/>
            <a:endParaRPr lang="pt-PT" altLang="en-US" sz="2400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400" b="1" i="1">
                <a:solidFill>
                  <a:srgbClr val="000099"/>
                </a:solidFill>
                <a:latin typeface="Tahoma" panose="020B0604030504040204" pitchFamily="34" charset="0"/>
              </a:rPr>
              <a:t>Disponíveis na Biblioteca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Marcador de Posição do Número do Diapositivo 5">
            <a:extLst>
              <a:ext uri="{FF2B5EF4-FFF2-40B4-BE49-F238E27FC236}">
                <a16:creationId xmlns:a16="http://schemas.microsoft.com/office/drawing/2014/main" id="{A7FE4166-D513-4C86-8AE0-F223ED9DC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78F8D02-52F5-493B-9607-E79FFBF441D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53D51805-47ED-4709-98D8-F6D24364D3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600" b="1">
                <a:latin typeface="Tahoma" panose="020B0604030504040204" pitchFamily="34" charset="0"/>
              </a:rPr>
              <a:t>Bibliografia (II)</a:t>
            </a:r>
            <a:endParaRPr lang="en-US" altLang="en-US" sz="3600" b="1">
              <a:latin typeface="Tahoma" panose="020B0604030504040204" pitchFamily="34" charset="0"/>
            </a:endParaRP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39F91D39-741B-4406-8ADE-75F6EA1D9D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8353425" cy="4267200"/>
          </a:xfrm>
        </p:spPr>
        <p:txBody>
          <a:bodyPr/>
          <a:lstStyle/>
          <a:p>
            <a:pPr marL="444500" indent="0" eaLnBrk="1" hangingPunct="1">
              <a:buFont typeface="Wingdings" panose="05000000000000000000" pitchFamily="2" charset="2"/>
              <a:buNone/>
            </a:pPr>
            <a:r>
              <a:rPr lang="pt-PT" altLang="en-US" sz="2800" b="1">
                <a:latin typeface="Tahoma" panose="020B0604030504040204" pitchFamily="34" charset="0"/>
              </a:rPr>
              <a:t>Complementar</a:t>
            </a:r>
            <a:endParaRPr lang="pt-PT" altLang="en-US" sz="2800">
              <a:latin typeface="Tahoma" panose="020B0604030504040204" pitchFamily="34" charset="0"/>
            </a:endParaRPr>
          </a:p>
          <a:p>
            <a:pPr marL="444500" indent="0" eaLnBrk="1" hangingPunct="1"/>
            <a:r>
              <a:rPr lang="pt-PT" altLang="en-US" sz="2800">
                <a:latin typeface="Tahoma" panose="020B0604030504040204" pitchFamily="34" charset="0"/>
              </a:rPr>
              <a:t> </a:t>
            </a:r>
            <a:r>
              <a:rPr lang="pt-PT" altLang="en-US" sz="2400">
                <a:latin typeface="Tahoma" panose="020B0604030504040204" pitchFamily="34" charset="0"/>
              </a:rPr>
              <a:t>Varian, H. (2010), </a:t>
            </a:r>
            <a:r>
              <a:rPr lang="pt-PT" altLang="en-US" sz="2400" i="1">
                <a:latin typeface="Tahoma" panose="020B0604030504040204" pitchFamily="34" charset="0"/>
              </a:rPr>
              <a:t>Intermediate Microeconomics</a:t>
            </a:r>
            <a:r>
              <a:rPr lang="pt-PT" altLang="en-US" sz="2400">
                <a:latin typeface="Tahoma" panose="020B0604030504040204" pitchFamily="34" charset="0"/>
              </a:rPr>
              <a:t>, Norton.</a:t>
            </a:r>
          </a:p>
          <a:p>
            <a:pPr marL="444500" indent="0" eaLnBrk="1" hangingPunct="1">
              <a:buFont typeface="Wingdings" panose="05000000000000000000" pitchFamily="2" charset="2"/>
              <a:buNone/>
            </a:pPr>
            <a:endParaRPr lang="pt-PT" altLang="en-US" sz="2400">
              <a:latin typeface="Tahoma" panose="020B0604030504040204" pitchFamily="34" charset="0"/>
            </a:endParaRPr>
          </a:p>
          <a:p>
            <a:pPr marL="444500" indent="0" eaLnBrk="1" hangingPunct="1"/>
            <a:r>
              <a:rPr lang="pt-PT" altLang="en-US" sz="2800">
                <a:latin typeface="Tahoma" panose="020B0604030504040204" pitchFamily="34" charset="0"/>
              </a:rPr>
              <a:t> </a:t>
            </a:r>
            <a:r>
              <a:rPr lang="pt-PT" altLang="en-US" sz="2400">
                <a:latin typeface="Tahoma" panose="020B0604030504040204" pitchFamily="34" charset="0"/>
              </a:rPr>
              <a:t>Santos, J.H., Pina, A., Braga, J., Teixeira, M. e </a:t>
            </a:r>
          </a:p>
          <a:p>
            <a:pPr marL="444500" indent="0" eaLnBrk="1" hangingPunct="1">
              <a:buFont typeface="Wingdings" panose="05000000000000000000" pitchFamily="2" charset="2"/>
              <a:buNone/>
            </a:pPr>
            <a:r>
              <a:rPr lang="pt-PT" altLang="en-US" sz="2400">
                <a:latin typeface="Tahoma" panose="020B0604030504040204" pitchFamily="34" charset="0"/>
              </a:rPr>
              <a:t>St. Aubyn,  M. (2010) </a:t>
            </a:r>
            <a:r>
              <a:rPr lang="pt-PT" altLang="en-US" sz="2400" i="1">
                <a:latin typeface="Tahoma" panose="020B0604030504040204" pitchFamily="34" charset="0"/>
              </a:rPr>
              <a:t>Macroeconomia</a:t>
            </a:r>
            <a:r>
              <a:rPr lang="pt-PT" altLang="en-US" sz="2400">
                <a:latin typeface="Tahoma" panose="020B0604030504040204" pitchFamily="34" charset="0"/>
              </a:rPr>
              <a:t>, McGrawHill, 2ª Edição.</a:t>
            </a:r>
          </a:p>
          <a:p>
            <a:pPr marL="444500" indent="0" eaLnBrk="1" hangingPunct="1">
              <a:buFont typeface="Wingdings" panose="05000000000000000000" pitchFamily="2" charset="2"/>
              <a:buNone/>
            </a:pPr>
            <a:endParaRPr lang="pt-PT" altLang="en-US" sz="2400">
              <a:latin typeface="Tahoma" panose="020B0604030504040204" pitchFamily="34" charset="0"/>
            </a:endParaRPr>
          </a:p>
          <a:p>
            <a:pPr marL="444500" indent="0" eaLnBrk="1" hangingPunct="1">
              <a:buFont typeface="Wingdings" panose="05000000000000000000" pitchFamily="2" charset="2"/>
              <a:buNone/>
            </a:pPr>
            <a:r>
              <a:rPr lang="pt-PT" altLang="en-US" sz="2400" b="1" i="1">
                <a:solidFill>
                  <a:srgbClr val="000099"/>
                </a:solidFill>
                <a:latin typeface="Tahoma" panose="020B0604030504040204" pitchFamily="34" charset="0"/>
              </a:rPr>
              <a:t>Disponíveis na Biblioteca</a:t>
            </a:r>
            <a:endParaRPr lang="en-US" altLang="en-US" sz="2400" b="1" i="1">
              <a:solidFill>
                <a:srgbClr val="000099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Marcador de Posição do Número do Diapositivo 5">
            <a:extLst>
              <a:ext uri="{FF2B5EF4-FFF2-40B4-BE49-F238E27FC236}">
                <a16:creationId xmlns:a16="http://schemas.microsoft.com/office/drawing/2014/main" id="{D911B07C-EFEC-4269-BF15-70CCE6585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8612C53-9478-4817-B2B9-785AA47FEA4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8184816B-5B7F-4349-B804-10AC8BDCCD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600" b="1">
                <a:latin typeface="Tahoma" panose="020B0604030504040204" pitchFamily="34" charset="0"/>
              </a:rPr>
              <a:t>Avaliação de Conhecimentos</a:t>
            </a:r>
            <a:endParaRPr lang="en-US" altLang="en-US" sz="3600" b="1">
              <a:latin typeface="Tahoma" panose="020B0604030504040204" pitchFamily="34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8BDCB15-0E38-479B-AEA1-7046A3C9DA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8424862" cy="4267200"/>
          </a:xfrm>
        </p:spPr>
        <p:txBody>
          <a:bodyPr/>
          <a:lstStyle/>
          <a:p>
            <a:pPr marL="0" indent="0" eaLnBrk="1" hangingPunct="1">
              <a:lnSpc>
                <a:spcPct val="125000"/>
              </a:lnSpc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r>
              <a:rPr lang="pt-PT" altLang="en-US" sz="2400" b="1" u="sng" dirty="0"/>
              <a:t>Época Normal</a:t>
            </a:r>
            <a:r>
              <a:rPr lang="pt-PT" altLang="en-US" sz="2400" b="1" dirty="0"/>
              <a:t>: a nota final é formada por</a:t>
            </a:r>
            <a:endParaRPr lang="en-US" altLang="en-US" sz="2400" b="1" dirty="0"/>
          </a:p>
          <a:p>
            <a:pPr marL="179388" indent="-438150" eaLnBrk="1" hangingPunct="1">
              <a:lnSpc>
                <a:spcPct val="90000"/>
              </a:lnSpc>
              <a:defRPr/>
            </a:pPr>
            <a:r>
              <a:rPr lang="pt-PT" altLang="en-US" sz="1800" b="1" dirty="0">
                <a:solidFill>
                  <a:srgbClr val="009900"/>
                </a:solidFill>
              </a:rPr>
              <a:t>Avaliação ao longo do semestre (ALS)</a:t>
            </a:r>
            <a:r>
              <a:rPr lang="pt-PT" altLang="en-US" sz="1800" b="1" dirty="0">
                <a:solidFill>
                  <a:srgbClr val="000099"/>
                </a:solidFill>
              </a:rPr>
              <a:t>:</a:t>
            </a:r>
            <a:endParaRPr lang="pt-PT" altLang="en-US" sz="1800" b="1" dirty="0"/>
          </a:p>
          <a:p>
            <a:pPr marL="1039813" lvl="1" indent="-360000"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AutoNum type="arabicPeriod"/>
              <a:defRPr/>
            </a:pPr>
            <a:r>
              <a:rPr lang="en-GB" altLang="en-US" sz="1800" b="1" dirty="0" err="1"/>
              <a:t>Dois</a:t>
            </a:r>
            <a:r>
              <a:rPr lang="en-GB" altLang="en-US" sz="1800" b="1" dirty="0"/>
              <a:t> testes intercalares (EM) </a:t>
            </a:r>
            <a:r>
              <a:rPr lang="en-GB" altLang="en-US" sz="1800" b="1" dirty="0" err="1"/>
              <a:t>sem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consulta</a:t>
            </a:r>
            <a:r>
              <a:rPr lang="en-GB" altLang="en-US" sz="1800" b="1" dirty="0"/>
              <a:t>; ponderador </a:t>
            </a:r>
            <a:r>
              <a:rPr lang="en-GB" altLang="en-US" sz="1800" b="1" dirty="0">
                <a:solidFill>
                  <a:srgbClr val="009900"/>
                </a:solidFill>
              </a:rPr>
              <a:t>20% </a:t>
            </a:r>
            <a:r>
              <a:rPr lang="en-GB" altLang="en-US" sz="1800" b="1" dirty="0" err="1">
                <a:solidFill>
                  <a:srgbClr val="009900"/>
                </a:solidFill>
              </a:rPr>
              <a:t>cada</a:t>
            </a:r>
            <a:endParaRPr lang="en-GB" altLang="en-US" sz="1800" b="1" dirty="0">
              <a:solidFill>
                <a:srgbClr val="009900"/>
              </a:solidFill>
            </a:endParaRPr>
          </a:p>
          <a:p>
            <a:pPr marL="1039813" lvl="1" indent="-360000"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AutoNum type="arabicPeriod"/>
              <a:defRPr/>
            </a:pPr>
            <a:r>
              <a:rPr lang="en-GB" altLang="en-US" sz="1800" b="1" dirty="0" err="1"/>
              <a:t>Duas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questões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teóricas</a:t>
            </a:r>
            <a:r>
              <a:rPr lang="en-GB" altLang="en-US" sz="1800" b="1" dirty="0"/>
              <a:t> com </a:t>
            </a:r>
            <a:r>
              <a:rPr lang="en-GB" altLang="en-US" sz="1800" b="1" dirty="0" err="1"/>
              <a:t>consulta</a:t>
            </a:r>
            <a:r>
              <a:rPr lang="en-GB" altLang="en-US" sz="1800" b="1" dirty="0"/>
              <a:t>; ponderador </a:t>
            </a:r>
            <a:r>
              <a:rPr lang="en-GB" altLang="en-US" sz="1800" b="1" dirty="0">
                <a:solidFill>
                  <a:srgbClr val="009900"/>
                </a:solidFill>
              </a:rPr>
              <a:t>5% </a:t>
            </a:r>
            <a:r>
              <a:rPr lang="en-GB" altLang="en-US" sz="1800" b="1" dirty="0" err="1">
                <a:solidFill>
                  <a:srgbClr val="009900"/>
                </a:solidFill>
              </a:rPr>
              <a:t>cada</a:t>
            </a:r>
            <a:endParaRPr lang="en-GB" altLang="en-US" sz="1800" b="1" dirty="0">
              <a:solidFill>
                <a:srgbClr val="009900"/>
              </a:solidFill>
            </a:endParaRPr>
          </a:p>
          <a:p>
            <a:pPr marL="179388" indent="-438150" eaLnBrk="1" hangingPunct="1">
              <a:lnSpc>
                <a:spcPct val="90000"/>
              </a:lnSpc>
              <a:defRPr/>
            </a:pPr>
            <a:r>
              <a:rPr lang="pt-PT" altLang="en-US" sz="1800" b="1" dirty="0">
                <a:solidFill>
                  <a:srgbClr val="009900"/>
                </a:solidFill>
              </a:rPr>
              <a:t>Prova escrita individual (PE)</a:t>
            </a:r>
            <a:r>
              <a:rPr lang="pt-PT" altLang="en-US" sz="1800" b="1" dirty="0"/>
              <a:t>:</a:t>
            </a:r>
          </a:p>
          <a:p>
            <a:pPr marL="1039813" lvl="1" indent="-444500" eaLnBrk="1" hangingPunct="1">
              <a:lnSpc>
                <a:spcPct val="90000"/>
              </a:lnSpc>
              <a:defRPr/>
            </a:pPr>
            <a:r>
              <a:rPr lang="pt-PT" altLang="en-US" sz="1600" b="1" dirty="0"/>
              <a:t>toda a matéria leccionada, sem consulta e com ponderação de </a:t>
            </a:r>
            <a:r>
              <a:rPr lang="pt-PT" altLang="en-US" sz="1600" b="1" dirty="0">
                <a:solidFill>
                  <a:srgbClr val="009900"/>
                </a:solidFill>
              </a:rPr>
              <a:t>50%</a:t>
            </a:r>
            <a:endParaRPr lang="pt-PT" altLang="en-US" sz="1600" b="1" dirty="0"/>
          </a:p>
          <a:p>
            <a:pPr marL="1039813" lvl="1" indent="-444500" eaLnBrk="1" hangingPunct="1">
              <a:lnSpc>
                <a:spcPct val="90000"/>
              </a:lnSpc>
              <a:defRPr/>
            </a:pPr>
            <a:r>
              <a:rPr lang="pt-PT" altLang="en-US" sz="1600" b="1" dirty="0">
                <a:solidFill>
                  <a:schemeClr val="accent2"/>
                </a:solidFill>
              </a:rPr>
              <a:t>nota mínima: 7,5 valores</a:t>
            </a:r>
            <a:endParaRPr lang="en-US" altLang="en-US" sz="1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</TotalTime>
  <Words>500</Words>
  <Application>Microsoft Office PowerPoint</Application>
  <PresentationFormat>Apresentação no Ecrã (4:3)</PresentationFormat>
  <Paragraphs>89</Paragraphs>
  <Slides>11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7" baseType="lpstr">
      <vt:lpstr>Arial</vt:lpstr>
      <vt:lpstr>Tahoma</vt:lpstr>
      <vt:lpstr>Times New Roman</vt:lpstr>
      <vt:lpstr>Verdana</vt:lpstr>
      <vt:lpstr>Wingdings</vt:lpstr>
      <vt:lpstr>Profile</vt:lpstr>
      <vt:lpstr>        Introdução à Economia </vt:lpstr>
      <vt:lpstr>Responsável UC</vt:lpstr>
      <vt:lpstr>Objetivos</vt:lpstr>
      <vt:lpstr>Funcionamento</vt:lpstr>
      <vt:lpstr>Programa</vt:lpstr>
      <vt:lpstr>Programa (cont.)</vt:lpstr>
      <vt:lpstr>Bibliografia (I)</vt:lpstr>
      <vt:lpstr>Bibliografia (II)</vt:lpstr>
      <vt:lpstr>Avaliação de Conhecimentos</vt:lpstr>
      <vt:lpstr>Avaliação de Conhecimentos (cont.)</vt:lpstr>
      <vt:lpstr>Avaliação de Conhecimentos (cont.)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Economia  2008-09</dc:title>
  <dc:creator>Manuela</dc:creator>
  <cp:lastModifiedBy>Gonçalo Caetano</cp:lastModifiedBy>
  <cp:revision>30</cp:revision>
  <cp:lastPrinted>2015-02-11T16:40:24Z</cp:lastPrinted>
  <dcterms:created xsi:type="dcterms:W3CDTF">2009-01-11T17:26:02Z</dcterms:created>
  <dcterms:modified xsi:type="dcterms:W3CDTF">2020-09-22T08:39:05Z</dcterms:modified>
</cp:coreProperties>
</file>